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3"/>
  </p:handoutMasterIdLst>
  <p:sldIdLst>
    <p:sldId id="261" r:id="rId2"/>
    <p:sldId id="257" r:id="rId3"/>
    <p:sldId id="262" r:id="rId4"/>
    <p:sldId id="263" r:id="rId5"/>
    <p:sldId id="264" r:id="rId6"/>
    <p:sldId id="265" r:id="rId7"/>
    <p:sldId id="266" r:id="rId8"/>
    <p:sldId id="267" r:id="rId9"/>
    <p:sldId id="268" r:id="rId10"/>
    <p:sldId id="269"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6" autoAdjust="0"/>
    <p:restoredTop sz="94660"/>
  </p:normalViewPr>
  <p:slideViewPr>
    <p:cSldViewPr snapToGrid="0">
      <p:cViewPr varScale="1">
        <p:scale>
          <a:sx n="43" d="100"/>
          <a:sy n="43" d="100"/>
        </p:scale>
        <p:origin x="700" y="52"/>
      </p:cViewPr>
      <p:guideLst/>
    </p:cSldViewPr>
  </p:slideViewPr>
  <p:notesTextViewPr>
    <p:cViewPr>
      <p:scale>
        <a:sx n="1" d="1"/>
        <a:sy n="1" d="1"/>
      </p:scale>
      <p:origin x="0" y="0"/>
    </p:cViewPr>
  </p:notesTextViewPr>
  <p:notesViewPr>
    <p:cSldViewPr snapToGrid="0">
      <p:cViewPr varScale="1">
        <p:scale>
          <a:sx n="66" d="100"/>
          <a:sy n="66" d="100"/>
        </p:scale>
        <p:origin x="3125"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C471ED-60CC-4C62-BAE8-F58C017C3715}" type="datetimeFigureOut">
              <a:rPr lang="en-GB" smtClean="0"/>
              <a:t>14/01/2019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53E789-B82E-4995-80CC-A945FD553BF8}" type="slidenum">
              <a:rPr lang="en-GB" smtClean="0"/>
              <a:t>‹#›</a:t>
            </a:fld>
            <a:endParaRPr lang="en-GB"/>
          </a:p>
        </p:txBody>
      </p:sp>
    </p:spTree>
    <p:extLst>
      <p:ext uri="{BB962C8B-B14F-4D97-AF65-F5344CB8AC3E}">
        <p14:creationId xmlns:p14="http://schemas.microsoft.com/office/powerpoint/2010/main" val="12657168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59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7E2E0E-EF52-432E-8DE3-03CABE59D31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5C126-0171-4309-90F2-824DE797D51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3171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7E2E0E-EF52-432E-8DE3-03CABE59D31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5C126-0171-4309-90F2-824DE797D51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613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838200" y="237013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01060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7E2E0E-EF52-432E-8DE3-03CABE59D31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5C126-0171-4309-90F2-824DE797D51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719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7E2E0E-EF52-432E-8DE3-03CABE59D31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5C126-0171-4309-90F2-824DE797D51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6173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7E2E0E-EF52-432E-8DE3-03CABE59D31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5C126-0171-4309-90F2-824DE797D51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238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7E2E0E-EF52-432E-8DE3-03CABE59D31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5C126-0171-4309-90F2-824DE797D51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496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7E2E0E-EF52-432E-8DE3-03CABE59D31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5C126-0171-4309-90F2-824DE797D51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8021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7E2E0E-EF52-432E-8DE3-03CABE59D31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5C126-0171-4309-90F2-824DE797D51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96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7E2E0E-EF52-432E-8DE3-03CABE59D31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5C126-0171-4309-90F2-824DE797D51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68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hyperlink" Target="http://www.hirstwood.com/" TargetMode="External"/><Relationship Id="rId2" Type="http://schemas.openxmlformats.org/officeDocument/2006/relationships/slideLayout" Target="../slideLayouts/slideLayout2.xml"/><Relationship Id="rId16" Type="http://schemas.openxmlformats.org/officeDocument/2006/relationships/hyperlink" Target="http://www.multisensorylearning.lgfl.net/"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3048"/>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2370137"/>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573202" y="157162"/>
            <a:ext cx="2440998" cy="857975"/>
          </a:xfrm>
          <a:prstGeom prst="rect">
            <a:avLst/>
          </a:prstGeom>
        </p:spPr>
      </p:pic>
      <p:pic>
        <p:nvPicPr>
          <p:cNvPr id="10" name="Picture 9">
            <a:extLst>
              <a:ext uri="{FF2B5EF4-FFF2-40B4-BE49-F238E27FC236}">
                <a16:creationId xmlns:a16="http://schemas.microsoft.com/office/drawing/2014/main" id="{9CCC9D8E-3D14-4C92-9FE1-2527E94F86E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26028"/>
            <a:ext cx="3073576" cy="1286613"/>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797951" y="70763"/>
            <a:ext cx="2596098" cy="761522"/>
          </a:xfrm>
          <a:prstGeom prst="rect">
            <a:avLst/>
          </a:prstGeom>
        </p:spPr>
      </p:pic>
      <p:sp>
        <p:nvSpPr>
          <p:cNvPr id="12" name="Rectangle 1"/>
          <p:cNvSpPr>
            <a:spLocks noGrp="1" noChangeArrowheads="1"/>
          </p:cNvSpPr>
          <p:nvPr>
            <p:ph type="dt" sz="half" idx="2"/>
          </p:nvPr>
        </p:nvSpPr>
        <p:spPr bwMode="auto">
          <a:xfrm>
            <a:off x="838200" y="6415802"/>
            <a:ext cx="10504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16"/>
              </a:rPr>
              <a:t>www.multisensorylearning.lgfl.net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GB" altLang="en-US" sz="1000" dirty="0" smtClean="0">
                <a:latin typeface="Calibri" panose="020F0502020204030204" pitchFamily="34" charset="0"/>
                <a:ea typeface="Calibri" panose="020F0502020204030204" pitchFamily="34" charset="0"/>
                <a:cs typeface="Calibri" panose="020F0502020204030204" pitchFamily="34" charset="0"/>
              </a:rPr>
              <a: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2018 </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17"/>
              </a:rPr>
              <a:t>www.hirstwood.com</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&amp; London Grid for Learning</a:t>
            </a:r>
            <a:endParaRPr lang="en-GB" altLang="en-US" sz="1800" dirty="0" smtClean="0"/>
          </a:p>
        </p:txBody>
      </p:sp>
    </p:spTree>
    <p:extLst>
      <p:ext uri="{BB962C8B-B14F-4D97-AF65-F5344CB8AC3E}">
        <p14:creationId xmlns:p14="http://schemas.microsoft.com/office/powerpoint/2010/main" val="3013163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irstwood.com/" TargetMode="External"/><Relationship Id="rId2" Type="http://schemas.openxmlformats.org/officeDocument/2006/relationships/hyperlink" Target="http://www.multisensorylearning.lgfl.net/"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hirstwood.com/" TargetMode="External"/><Relationship Id="rId2" Type="http://schemas.openxmlformats.org/officeDocument/2006/relationships/hyperlink" Target="http://www.multisensorylearning.lgfl.net/"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bwMode="auto">
          <a:xfrm>
            <a:off x="838200" y="6415802"/>
            <a:ext cx="10504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9pPr>
          </a:lstStyle>
          <a:p>
            <a:r>
              <a:rPr lang="en-GB" altLang="en-US" sz="1000" smtClean="0">
                <a:latin typeface="Calibri" panose="020F0502020204030204" pitchFamily="34" charset="0"/>
                <a:ea typeface="Calibri" panose="020F0502020204030204" pitchFamily="34" charset="0"/>
                <a:cs typeface="Times New Roman" panose="02020603050405020304" pitchFamily="18" charset="0"/>
                <a:hlinkClick r:id="rId2"/>
              </a:rPr>
              <a:t>www.multisensorylearning.lgfl.net</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                                    				</a:t>
            </a:r>
            <a:r>
              <a:rPr lang="en-GB" altLang="en-US" sz="1000" smtClean="0">
                <a:latin typeface="Calibri" panose="020F0502020204030204" pitchFamily="34" charset="0"/>
                <a:ea typeface="Calibri" panose="020F0502020204030204" pitchFamily="34" charset="0"/>
                <a:cs typeface="Calibri" panose="020F0502020204030204" pitchFamily="34" charset="0"/>
              </a:rPr>
              <a:t>©</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2018 </a:t>
            </a:r>
            <a:r>
              <a:rPr lang="en-GB" altLang="en-US" sz="1000" smtClean="0">
                <a:latin typeface="Calibri" panose="020F0502020204030204" pitchFamily="34" charset="0"/>
                <a:ea typeface="Calibri" panose="020F0502020204030204" pitchFamily="34" charset="0"/>
                <a:cs typeface="Times New Roman" panose="02020603050405020304" pitchFamily="18" charset="0"/>
                <a:hlinkClick r:id="rId3"/>
              </a:rPr>
              <a:t>www.hirstwood.com</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 &amp; London Grid for Learning</a:t>
            </a:r>
            <a:endParaRPr lang="en-GB" altLang="en-US" dirty="0" smtClean="0"/>
          </a:p>
        </p:txBody>
      </p:sp>
      <p:sp>
        <p:nvSpPr>
          <p:cNvPr id="2" name="Rectangle 1"/>
          <p:cNvSpPr/>
          <p:nvPr/>
        </p:nvSpPr>
        <p:spPr>
          <a:xfrm>
            <a:off x="691763" y="1319917"/>
            <a:ext cx="10651236" cy="2829493"/>
          </a:xfrm>
          <a:prstGeom prst="rect">
            <a:avLst/>
          </a:prstGeom>
        </p:spPr>
        <p:txBody>
          <a:bodyPr wrap="square">
            <a:spAutoFit/>
          </a:bodyPr>
          <a:lstStyle/>
          <a:p>
            <a:pPr algn="ctr">
              <a:lnSpc>
                <a:spcPct val="107000"/>
              </a:lnSpc>
              <a:spcAft>
                <a:spcPts val="800"/>
              </a:spcAft>
            </a:pPr>
            <a:r>
              <a:rPr lang="en-US" sz="4000" b="1" dirty="0">
                <a:latin typeface="Arial" panose="020B0604020202020204" pitchFamily="34" charset="0"/>
                <a:ea typeface="Calibri" panose="020F0502020204030204" pitchFamily="34" charset="0"/>
                <a:cs typeface="Arial" panose="020B0604020202020204" pitchFamily="34" charset="0"/>
              </a:rPr>
              <a:t>Module 5</a:t>
            </a:r>
            <a:r>
              <a:rPr lang="en-US" sz="4000" b="1" dirty="0" smtClean="0">
                <a:latin typeface="Arial" panose="020B0604020202020204" pitchFamily="34" charset="0"/>
                <a:ea typeface="Calibri" panose="020F0502020204030204" pitchFamily="34" charset="0"/>
                <a:cs typeface="Arial" panose="020B0604020202020204" pitchFamily="34" charset="0"/>
              </a:rPr>
              <a:t>: Developing a Multisensory Environment</a:t>
            </a:r>
          </a:p>
          <a:p>
            <a:pPr algn="ctr">
              <a:lnSpc>
                <a:spcPct val="107000"/>
              </a:lnSpc>
              <a:spcAft>
                <a:spcPts val="800"/>
              </a:spcAft>
            </a:pPr>
            <a:r>
              <a:rPr lang="en-US" sz="4000" b="1" dirty="0" smtClean="0">
                <a:latin typeface="Arial" panose="020B0604020202020204" pitchFamily="34" charset="0"/>
                <a:ea typeface="Calibri" panose="020F0502020204030204" pitchFamily="34" charset="0"/>
                <a:cs typeface="Arial" panose="020B0604020202020204" pitchFamily="34" charset="0"/>
              </a:rPr>
              <a:t>Module 5D: Recommendations for Learning Environments</a:t>
            </a:r>
            <a:endParaRPr lang="en-GB" sz="40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72755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Considerations for Multisensory Environments</a:t>
            </a:r>
            <a:endParaRPr lang="en-GB" dirty="0"/>
          </a:p>
        </p:txBody>
      </p:sp>
      <p:sp>
        <p:nvSpPr>
          <p:cNvPr id="3" name="Content Placeholder 2"/>
          <p:cNvSpPr>
            <a:spLocks noGrp="1"/>
          </p:cNvSpPr>
          <p:nvPr>
            <p:ph idx="1"/>
          </p:nvPr>
        </p:nvSpPr>
        <p:spPr>
          <a:xfrm>
            <a:off x="838200" y="2370137"/>
            <a:ext cx="5985387" cy="4351338"/>
          </a:xfrm>
        </p:spPr>
        <p:txBody>
          <a:bodyPr>
            <a:normAutofit/>
          </a:bodyPr>
          <a:lstStyle/>
          <a:p>
            <a:pPr lvl="0"/>
            <a:r>
              <a:rPr lang="en-US" dirty="0" smtClean="0"/>
              <a:t>Can </a:t>
            </a:r>
            <a:r>
              <a:rPr lang="en-US" dirty="0"/>
              <a:t>you create ‘islands of learning’ i.e. a sensory den, a space for messy play or a basket of different textures where learner’s curiosity is engaged</a:t>
            </a:r>
            <a:r>
              <a:rPr lang="en-US" dirty="0" smtClean="0"/>
              <a:t>?</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3239" y="1681316"/>
            <a:ext cx="3136490" cy="4704735"/>
          </a:xfrm>
          <a:prstGeom prst="rect">
            <a:avLst/>
          </a:prstGeom>
        </p:spPr>
      </p:pic>
    </p:spTree>
    <p:extLst>
      <p:ext uri="{BB962C8B-B14F-4D97-AF65-F5344CB8AC3E}">
        <p14:creationId xmlns:p14="http://schemas.microsoft.com/office/powerpoint/2010/main" val="3428058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Considerations for Multisensory Environments</a:t>
            </a:r>
            <a:endParaRPr lang="en-GB" dirty="0"/>
          </a:p>
        </p:txBody>
      </p:sp>
      <p:sp>
        <p:nvSpPr>
          <p:cNvPr id="3" name="Content Placeholder 2"/>
          <p:cNvSpPr>
            <a:spLocks noGrp="1"/>
          </p:cNvSpPr>
          <p:nvPr>
            <p:ph idx="1"/>
          </p:nvPr>
        </p:nvSpPr>
        <p:spPr>
          <a:xfrm>
            <a:off x="838200" y="2370137"/>
            <a:ext cx="4795684" cy="4351338"/>
          </a:xfrm>
        </p:spPr>
        <p:txBody>
          <a:bodyPr>
            <a:normAutofit/>
          </a:bodyPr>
          <a:lstStyle/>
          <a:p>
            <a:pPr lvl="0"/>
            <a:r>
              <a:rPr lang="en-US" dirty="0" smtClean="0"/>
              <a:t>Does </a:t>
            </a:r>
            <a:r>
              <a:rPr lang="en-US" dirty="0"/>
              <a:t>your classroom offer a diverse variety of different sensory experiences?</a:t>
            </a:r>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228611"/>
            <a:ext cx="5489694" cy="4101496"/>
          </a:xfrm>
          <a:prstGeom prst="rect">
            <a:avLst/>
          </a:prstGeom>
        </p:spPr>
      </p:pic>
    </p:spTree>
    <p:extLst>
      <p:ext uri="{BB962C8B-B14F-4D97-AF65-F5344CB8AC3E}">
        <p14:creationId xmlns:p14="http://schemas.microsoft.com/office/powerpoint/2010/main" val="1520523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Considerations for Multisensory Environments</a:t>
            </a:r>
            <a:endParaRPr lang="en-GB" dirty="0"/>
          </a:p>
        </p:txBody>
      </p:sp>
      <p:sp>
        <p:nvSpPr>
          <p:cNvPr id="3" name="Content Placeholder 2"/>
          <p:cNvSpPr>
            <a:spLocks noGrp="1"/>
          </p:cNvSpPr>
          <p:nvPr>
            <p:ph idx="1"/>
          </p:nvPr>
        </p:nvSpPr>
        <p:spPr>
          <a:xfrm>
            <a:off x="623515" y="2417196"/>
            <a:ext cx="5342570" cy="4615977"/>
          </a:xfrm>
        </p:spPr>
        <p:txBody>
          <a:bodyPr>
            <a:normAutofit/>
          </a:bodyPr>
          <a:lstStyle/>
          <a:p>
            <a:pPr marL="0" indent="0">
              <a:buNone/>
            </a:pPr>
            <a:r>
              <a:rPr lang="en-US" dirty="0"/>
              <a:t>Following the completion of your environmental audit, you may want to consider the below questions in order to maximize multisensory learning opportunities and to accommodate the needs of your learners with sensory issues. </a:t>
            </a:r>
            <a:endParaRPr lang="en-US" dirty="0" smtClean="0"/>
          </a:p>
          <a:p>
            <a:pPr marL="0" indent="0">
              <a:buNone/>
            </a:pPr>
            <a:endParaRPr lang="en-US" dirty="0"/>
          </a:p>
          <a:p>
            <a:endParaRPr lang="en-GB" dirty="0"/>
          </a:p>
        </p:txBody>
      </p:sp>
      <p:sp>
        <p:nvSpPr>
          <p:cNvPr id="5" name="Rectangle 1"/>
          <p:cNvSpPr txBox="1">
            <a:spLocks noChangeArrowheads="1"/>
          </p:cNvSpPr>
          <p:nvPr/>
        </p:nvSpPr>
        <p:spPr bwMode="auto">
          <a:xfrm>
            <a:off x="838200" y="6415802"/>
            <a:ext cx="10504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9pPr>
          </a:lstStyle>
          <a:p>
            <a:r>
              <a:rPr lang="en-GB" altLang="en-US" sz="1000" smtClean="0">
                <a:latin typeface="Calibri" panose="020F0502020204030204" pitchFamily="34" charset="0"/>
                <a:ea typeface="Calibri" panose="020F0502020204030204" pitchFamily="34" charset="0"/>
                <a:cs typeface="Times New Roman" panose="02020603050405020304" pitchFamily="18" charset="0"/>
                <a:hlinkClick r:id="rId2"/>
              </a:rPr>
              <a:t>www.multisensorylearning.lgfl.net</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                                    				</a:t>
            </a:r>
            <a:r>
              <a:rPr lang="en-GB" altLang="en-US" sz="1000" smtClean="0">
                <a:latin typeface="Calibri" panose="020F0502020204030204" pitchFamily="34" charset="0"/>
                <a:ea typeface="Calibri" panose="020F0502020204030204" pitchFamily="34" charset="0"/>
                <a:cs typeface="Calibri" panose="020F0502020204030204" pitchFamily="34" charset="0"/>
              </a:rPr>
              <a:t>©</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2018 </a:t>
            </a:r>
            <a:r>
              <a:rPr lang="en-GB" altLang="en-US" sz="1000" smtClean="0">
                <a:latin typeface="Calibri" panose="020F0502020204030204" pitchFamily="34" charset="0"/>
                <a:ea typeface="Calibri" panose="020F0502020204030204" pitchFamily="34" charset="0"/>
                <a:cs typeface="Times New Roman" panose="02020603050405020304" pitchFamily="18" charset="0"/>
                <a:hlinkClick r:id="rId3"/>
              </a:rPr>
              <a:t>www.hirstwood.com</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 &amp; London Grid for Learning</a:t>
            </a:r>
            <a:endParaRPr lang="en-GB" altLang="en-US" dirty="0" smtClean="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4645" y="2228611"/>
            <a:ext cx="4742591" cy="3542306"/>
          </a:xfrm>
          <a:prstGeom prst="rect">
            <a:avLst/>
          </a:prstGeom>
        </p:spPr>
      </p:pic>
    </p:spTree>
    <p:extLst>
      <p:ext uri="{BB962C8B-B14F-4D97-AF65-F5344CB8AC3E}">
        <p14:creationId xmlns:p14="http://schemas.microsoft.com/office/powerpoint/2010/main" val="321505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Considerations for Multisensory Environments</a:t>
            </a:r>
            <a:endParaRPr lang="en-GB" dirty="0"/>
          </a:p>
        </p:txBody>
      </p:sp>
      <p:sp>
        <p:nvSpPr>
          <p:cNvPr id="3" name="Content Placeholder 2"/>
          <p:cNvSpPr>
            <a:spLocks noGrp="1"/>
          </p:cNvSpPr>
          <p:nvPr>
            <p:ph idx="1"/>
          </p:nvPr>
        </p:nvSpPr>
        <p:spPr>
          <a:xfrm>
            <a:off x="838200" y="2370137"/>
            <a:ext cx="4382729" cy="4351338"/>
          </a:xfrm>
        </p:spPr>
        <p:txBody>
          <a:bodyPr>
            <a:normAutofit/>
          </a:bodyPr>
          <a:lstStyle/>
          <a:p>
            <a:pPr lvl="0"/>
            <a:r>
              <a:rPr lang="en-US" dirty="0"/>
              <a:t>Is there good, easily accessible storage?  You may need to quickly adapt a learner’s environment or activity - will the tool you need be easy to reach</a:t>
            </a:r>
            <a:r>
              <a:rPr lang="en-US" dirty="0" smtClean="0"/>
              <a:t>?</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8810" y="3594336"/>
            <a:ext cx="3611716" cy="2708787"/>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5326" r="36424"/>
          <a:stretch/>
        </p:blipFill>
        <p:spPr>
          <a:xfrm>
            <a:off x="5514700" y="1779639"/>
            <a:ext cx="2270339" cy="4523484"/>
          </a:xfrm>
          <a:prstGeom prst="rect">
            <a:avLst/>
          </a:prstGeom>
        </p:spPr>
      </p:pic>
    </p:spTree>
    <p:extLst>
      <p:ext uri="{BB962C8B-B14F-4D97-AF65-F5344CB8AC3E}">
        <p14:creationId xmlns:p14="http://schemas.microsoft.com/office/powerpoint/2010/main" val="3546786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Considerations for Multisensory Environments</a:t>
            </a:r>
            <a:endParaRPr lang="en-GB" dirty="0"/>
          </a:p>
        </p:txBody>
      </p:sp>
      <p:sp>
        <p:nvSpPr>
          <p:cNvPr id="3" name="Content Placeholder 2"/>
          <p:cNvSpPr>
            <a:spLocks noGrp="1"/>
          </p:cNvSpPr>
          <p:nvPr>
            <p:ph idx="1"/>
          </p:nvPr>
        </p:nvSpPr>
        <p:spPr>
          <a:xfrm>
            <a:off x="838200" y="2370137"/>
            <a:ext cx="5926394" cy="4351338"/>
          </a:xfrm>
        </p:spPr>
        <p:txBody>
          <a:bodyPr>
            <a:normAutofit/>
          </a:bodyPr>
          <a:lstStyle/>
          <a:p>
            <a:pPr lvl="0"/>
            <a:r>
              <a:rPr lang="en-US" dirty="0" smtClean="0"/>
              <a:t>Can </a:t>
            </a:r>
            <a:r>
              <a:rPr lang="en-US" dirty="0"/>
              <a:t>the lighting levels be easily controlled?  Do you have dimmers or zoned lighting for different tasks</a:t>
            </a:r>
            <a:r>
              <a:rPr lang="en-US" dirty="0" smtClean="0"/>
              <a:t>?</a:t>
            </a:r>
            <a:endParaRPr lang="en-GB" dirty="0"/>
          </a:p>
        </p:txBody>
      </p:sp>
      <p:pic>
        <p:nvPicPr>
          <p:cNvPr id="5" name="Picture 4"/>
          <p:cNvPicPr>
            <a:picLocks noChangeAspect="1"/>
          </p:cNvPicPr>
          <p:nvPr/>
        </p:nvPicPr>
        <p:blipFill>
          <a:blip r:embed="rId2"/>
          <a:stretch>
            <a:fillRect/>
          </a:stretch>
        </p:blipFill>
        <p:spPr>
          <a:xfrm>
            <a:off x="6877878" y="1710471"/>
            <a:ext cx="4549534" cy="4588295"/>
          </a:xfrm>
          <a:prstGeom prst="rect">
            <a:avLst/>
          </a:prstGeom>
        </p:spPr>
      </p:pic>
    </p:spTree>
    <p:extLst>
      <p:ext uri="{BB962C8B-B14F-4D97-AF65-F5344CB8AC3E}">
        <p14:creationId xmlns:p14="http://schemas.microsoft.com/office/powerpoint/2010/main" val="3821993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Considerations for Multisensory Environments</a:t>
            </a:r>
            <a:endParaRPr lang="en-GB" dirty="0"/>
          </a:p>
        </p:txBody>
      </p:sp>
      <p:sp>
        <p:nvSpPr>
          <p:cNvPr id="3" name="Content Placeholder 2"/>
          <p:cNvSpPr>
            <a:spLocks noGrp="1"/>
          </p:cNvSpPr>
          <p:nvPr>
            <p:ph idx="1"/>
          </p:nvPr>
        </p:nvSpPr>
        <p:spPr>
          <a:xfrm>
            <a:off x="838200" y="2370137"/>
            <a:ext cx="4040995" cy="4351338"/>
          </a:xfrm>
        </p:spPr>
        <p:txBody>
          <a:bodyPr>
            <a:normAutofit/>
          </a:bodyPr>
          <a:lstStyle/>
          <a:p>
            <a:pPr lvl="0"/>
            <a:r>
              <a:rPr lang="en-US" dirty="0" smtClean="0"/>
              <a:t>Is </a:t>
            </a:r>
            <a:r>
              <a:rPr lang="en-US" dirty="0"/>
              <a:t>the layout of the classroom flexible?  Does this create clearly defined spaces for different activities?  Do learners know what happens where</a:t>
            </a:r>
            <a:r>
              <a:rPr lang="en-US" dirty="0" smtClean="0"/>
              <a:t>?</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5242" y="1946787"/>
            <a:ext cx="4516757" cy="301117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3827" y="4121736"/>
            <a:ext cx="4516757" cy="2490212"/>
          </a:xfrm>
          <a:prstGeom prst="rect">
            <a:avLst/>
          </a:prstGeom>
        </p:spPr>
      </p:pic>
    </p:spTree>
    <p:extLst>
      <p:ext uri="{BB962C8B-B14F-4D97-AF65-F5344CB8AC3E}">
        <p14:creationId xmlns:p14="http://schemas.microsoft.com/office/powerpoint/2010/main" val="2663946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Considerations for Multisensory Environments</a:t>
            </a:r>
            <a:endParaRPr lang="en-GB" dirty="0"/>
          </a:p>
        </p:txBody>
      </p:sp>
      <p:sp>
        <p:nvSpPr>
          <p:cNvPr id="3" name="Content Placeholder 2"/>
          <p:cNvSpPr>
            <a:spLocks noGrp="1"/>
          </p:cNvSpPr>
          <p:nvPr>
            <p:ph idx="1"/>
          </p:nvPr>
        </p:nvSpPr>
        <p:spPr>
          <a:xfrm>
            <a:off x="838200" y="2370137"/>
            <a:ext cx="4490884" cy="4351338"/>
          </a:xfrm>
        </p:spPr>
        <p:txBody>
          <a:bodyPr>
            <a:normAutofit/>
          </a:bodyPr>
          <a:lstStyle/>
          <a:p>
            <a:pPr lvl="0"/>
            <a:r>
              <a:rPr lang="en-US" dirty="0" smtClean="0"/>
              <a:t>Is </a:t>
            </a:r>
            <a:r>
              <a:rPr lang="en-US" dirty="0"/>
              <a:t>there space for learners who need to move to be ready for learning? </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1104"/>
          <a:stretch/>
        </p:blipFill>
        <p:spPr>
          <a:xfrm>
            <a:off x="6196506" y="2228611"/>
            <a:ext cx="5357240" cy="2685987"/>
          </a:xfrm>
          <a:prstGeom prst="rect">
            <a:avLst/>
          </a:prstGeom>
        </p:spPr>
      </p:pic>
    </p:spTree>
    <p:extLst>
      <p:ext uri="{BB962C8B-B14F-4D97-AF65-F5344CB8AC3E}">
        <p14:creationId xmlns:p14="http://schemas.microsoft.com/office/powerpoint/2010/main" val="4089335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Considerations for Multisensory Environments</a:t>
            </a:r>
            <a:endParaRPr lang="en-GB" dirty="0"/>
          </a:p>
        </p:txBody>
      </p:sp>
      <p:sp>
        <p:nvSpPr>
          <p:cNvPr id="3" name="Content Placeholder 2"/>
          <p:cNvSpPr>
            <a:spLocks noGrp="1"/>
          </p:cNvSpPr>
          <p:nvPr>
            <p:ph idx="1"/>
          </p:nvPr>
        </p:nvSpPr>
        <p:spPr>
          <a:xfrm>
            <a:off x="838200" y="2370137"/>
            <a:ext cx="5011994" cy="4351338"/>
          </a:xfrm>
        </p:spPr>
        <p:txBody>
          <a:bodyPr>
            <a:normAutofit/>
          </a:bodyPr>
          <a:lstStyle/>
          <a:p>
            <a:pPr lvl="0"/>
            <a:r>
              <a:rPr lang="en-US" dirty="0" smtClean="0"/>
              <a:t>Is </a:t>
            </a:r>
            <a:r>
              <a:rPr lang="en-US" dirty="0"/>
              <a:t>the temperature of your classroom easily adjusted</a:t>
            </a:r>
            <a:r>
              <a:rPr lang="en-US" dirty="0" smtClean="0"/>
              <a:t>?</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2644" y="2370137"/>
            <a:ext cx="5742039" cy="3165743"/>
          </a:xfrm>
          <a:prstGeom prst="rect">
            <a:avLst/>
          </a:prstGeom>
        </p:spPr>
      </p:pic>
    </p:spTree>
    <p:extLst>
      <p:ext uri="{BB962C8B-B14F-4D97-AF65-F5344CB8AC3E}">
        <p14:creationId xmlns:p14="http://schemas.microsoft.com/office/powerpoint/2010/main" val="229950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Considerations for Multisensory Environments</a:t>
            </a:r>
            <a:endParaRPr lang="en-GB" dirty="0"/>
          </a:p>
        </p:txBody>
      </p:sp>
      <p:sp>
        <p:nvSpPr>
          <p:cNvPr id="3" name="Content Placeholder 2"/>
          <p:cNvSpPr>
            <a:spLocks noGrp="1"/>
          </p:cNvSpPr>
          <p:nvPr>
            <p:ph idx="1"/>
          </p:nvPr>
        </p:nvSpPr>
        <p:spPr>
          <a:xfrm>
            <a:off x="838200" y="2370137"/>
            <a:ext cx="5247968" cy="4351338"/>
          </a:xfrm>
        </p:spPr>
        <p:txBody>
          <a:bodyPr>
            <a:normAutofit/>
          </a:bodyPr>
          <a:lstStyle/>
          <a:p>
            <a:pPr lvl="0"/>
            <a:r>
              <a:rPr lang="en-US" dirty="0" smtClean="0"/>
              <a:t>Are </a:t>
            </a:r>
            <a:r>
              <a:rPr lang="en-US" dirty="0"/>
              <a:t>the </a:t>
            </a:r>
            <a:r>
              <a:rPr lang="en-US" dirty="0" err="1"/>
              <a:t>colours</a:t>
            </a:r>
            <a:r>
              <a:rPr lang="en-US" dirty="0"/>
              <a:t> of the walls ‘low arousal’? Are there contrasting </a:t>
            </a:r>
            <a:r>
              <a:rPr lang="en-US" dirty="0" err="1"/>
              <a:t>colours</a:t>
            </a:r>
            <a:r>
              <a:rPr lang="en-US" dirty="0"/>
              <a:t> to enable learners to identify door frames/windows/seating </a:t>
            </a:r>
            <a:r>
              <a:rPr lang="en-US" dirty="0" smtClean="0"/>
              <a:t>areas or to locate themselves?</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2981" y="1828799"/>
            <a:ext cx="5750641" cy="3833760"/>
          </a:xfrm>
          <a:prstGeom prst="rect">
            <a:avLst/>
          </a:prstGeom>
        </p:spPr>
      </p:pic>
    </p:spTree>
    <p:extLst>
      <p:ext uri="{BB962C8B-B14F-4D97-AF65-F5344CB8AC3E}">
        <p14:creationId xmlns:p14="http://schemas.microsoft.com/office/powerpoint/2010/main" val="2485420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Considerations for Multisensory Environments</a:t>
            </a:r>
            <a:endParaRPr lang="en-GB" dirty="0"/>
          </a:p>
        </p:txBody>
      </p:sp>
      <p:sp>
        <p:nvSpPr>
          <p:cNvPr id="3" name="Content Placeholder 2"/>
          <p:cNvSpPr>
            <a:spLocks noGrp="1"/>
          </p:cNvSpPr>
          <p:nvPr>
            <p:ph idx="1"/>
          </p:nvPr>
        </p:nvSpPr>
        <p:spPr>
          <a:xfrm>
            <a:off x="838200" y="2370137"/>
            <a:ext cx="6190754" cy="4351338"/>
          </a:xfrm>
        </p:spPr>
        <p:txBody>
          <a:bodyPr>
            <a:normAutofit/>
          </a:bodyPr>
          <a:lstStyle/>
          <a:p>
            <a:pPr lvl="0"/>
            <a:r>
              <a:rPr lang="en-US" dirty="0" smtClean="0"/>
              <a:t>Can </a:t>
            </a:r>
            <a:r>
              <a:rPr lang="en-US" dirty="0"/>
              <a:t>you manage sound levels to suit learners who might </a:t>
            </a:r>
            <a:r>
              <a:rPr lang="en-US" dirty="0" smtClean="0"/>
              <a:t>need this </a:t>
            </a:r>
            <a:r>
              <a:rPr lang="en-US" dirty="0"/>
              <a:t>increased or decreased</a:t>
            </a:r>
            <a:r>
              <a:rPr lang="en-US" dirty="0" smtClean="0"/>
              <a:t>?</a:t>
            </a:r>
            <a:endParaRPr lang="en-GB" dirty="0"/>
          </a:p>
        </p:txBody>
      </p:sp>
      <p:pic>
        <p:nvPicPr>
          <p:cNvPr id="4" name="Picture 3"/>
          <p:cNvPicPr>
            <a:picLocks noChangeAspect="1"/>
          </p:cNvPicPr>
          <p:nvPr/>
        </p:nvPicPr>
        <p:blipFill>
          <a:blip r:embed="rId2"/>
          <a:stretch>
            <a:fillRect/>
          </a:stretch>
        </p:blipFill>
        <p:spPr>
          <a:xfrm>
            <a:off x="7492910" y="2228611"/>
            <a:ext cx="2788913" cy="4369034"/>
          </a:xfrm>
          <a:prstGeom prst="rect">
            <a:avLst/>
          </a:prstGeom>
        </p:spPr>
      </p:pic>
    </p:spTree>
    <p:extLst>
      <p:ext uri="{BB962C8B-B14F-4D97-AF65-F5344CB8AC3E}">
        <p14:creationId xmlns:p14="http://schemas.microsoft.com/office/powerpoint/2010/main" val="16489847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234</TotalTime>
  <Words>275</Words>
  <Application>Microsoft Office PowerPoint</Application>
  <PresentationFormat>Widescreen</PresentationFormat>
  <Paragraphs>24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1_Office Theme</vt:lpstr>
      <vt:lpstr>PowerPoint Presentation</vt:lpstr>
      <vt:lpstr>Considerations for Multisensory Environments</vt:lpstr>
      <vt:lpstr>Considerations for Multisensory Environments</vt:lpstr>
      <vt:lpstr>Considerations for Multisensory Environments</vt:lpstr>
      <vt:lpstr>Considerations for Multisensory Environments</vt:lpstr>
      <vt:lpstr>Considerations for Multisensory Environments</vt:lpstr>
      <vt:lpstr>Considerations for Multisensory Environments</vt:lpstr>
      <vt:lpstr>Considerations for Multisensory Environments</vt:lpstr>
      <vt:lpstr>Considerations for Multisensory Environments</vt:lpstr>
      <vt:lpstr>Considerations for Multisensory Environments</vt:lpstr>
      <vt:lpstr>Considerations for Multisensory Environments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Dilworth</dc:creator>
  <cp:lastModifiedBy>Adam Gordon</cp:lastModifiedBy>
  <cp:revision>19</cp:revision>
  <dcterms:created xsi:type="dcterms:W3CDTF">2018-09-17T10:19:41Z</dcterms:created>
  <dcterms:modified xsi:type="dcterms:W3CDTF">2019-01-14T09:13:43Z</dcterms:modified>
</cp:coreProperties>
</file>